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>
            <a:cxnSpLocks/>
          </p:cNvCxnSpPr>
          <p:nvPr/>
        </p:nvCxnSpPr>
        <p:spPr>
          <a:xfrm>
            <a:off x="110250" y="678300"/>
            <a:ext cx="8008277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13"/>
          <p:cNvSpPr txBox="1"/>
          <p:nvPr/>
        </p:nvSpPr>
        <p:spPr>
          <a:xfrm>
            <a:off x="4181288" y="0"/>
            <a:ext cx="920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months</a:t>
            </a:r>
            <a:endParaRPr sz="1600" b="1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9144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17145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25146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33147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13"/>
          <p:cNvCxnSpPr/>
          <p:nvPr/>
        </p:nvCxnSpPr>
        <p:spPr>
          <a:xfrm>
            <a:off x="41148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>
            <a:off x="57150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65151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7315200" y="67830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>
            <a:off x="538625" y="4620300"/>
            <a:ext cx="3919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FOA: Funding Opportunity Announcement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LOI: Letter of Intent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" name="Google Shape;72;p13"/>
          <p:cNvCxnSpPr/>
          <p:nvPr/>
        </p:nvCxnSpPr>
        <p:spPr>
          <a:xfrm>
            <a:off x="9144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17145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3"/>
          <p:cNvCxnSpPr/>
          <p:nvPr/>
        </p:nvCxnSpPr>
        <p:spPr>
          <a:xfrm>
            <a:off x="25146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5" name="Google Shape;75;p13"/>
          <p:cNvCxnSpPr/>
          <p:nvPr/>
        </p:nvCxnSpPr>
        <p:spPr>
          <a:xfrm>
            <a:off x="33147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6" name="Google Shape;76;p13"/>
          <p:cNvCxnSpPr/>
          <p:nvPr/>
        </p:nvCxnSpPr>
        <p:spPr>
          <a:xfrm>
            <a:off x="41148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8" name="Google Shape;78;p13"/>
          <p:cNvCxnSpPr/>
          <p:nvPr/>
        </p:nvCxnSpPr>
        <p:spPr>
          <a:xfrm>
            <a:off x="57150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79" name="Google Shape;79;p13"/>
          <p:cNvCxnSpPr/>
          <p:nvPr/>
        </p:nvCxnSpPr>
        <p:spPr>
          <a:xfrm>
            <a:off x="65151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80" name="Google Shape;80;p13"/>
          <p:cNvCxnSpPr/>
          <p:nvPr/>
        </p:nvCxnSpPr>
        <p:spPr>
          <a:xfrm>
            <a:off x="7315200" y="74122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84" name="Google Shape;84;p13"/>
          <p:cNvSpPr txBox="1"/>
          <p:nvPr/>
        </p:nvSpPr>
        <p:spPr>
          <a:xfrm>
            <a:off x="7017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-6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5018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-1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3019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1020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9021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911788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02300" y="35010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25162" y="1216233"/>
            <a:ext cx="45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Issue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FOA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357199" y="1216152"/>
            <a:ext cx="49086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LOI</a:t>
            </a:r>
            <a:endParaRPr b="1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Due*</a:t>
            </a:r>
            <a:endParaRPr b="1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822513" y="1757000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1403950" y="1757000"/>
            <a:ext cx="256200" cy="256200"/>
          </a:xfrm>
          <a:prstGeom prst="diamond">
            <a:avLst/>
          </a:prstGeom>
          <a:solidFill>
            <a:srgbClr val="FFFFFF"/>
          </a:solidFill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2386500" y="1757000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2041797" y="1216152"/>
            <a:ext cx="94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Applications</a:t>
            </a:r>
            <a:endParaRPr b="1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Due</a:t>
            </a:r>
            <a:endParaRPr b="1" dirty="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14300" y="2111875"/>
            <a:ext cx="800100" cy="3282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914400" y="2111875"/>
            <a:ext cx="1600200" cy="328200"/>
          </a:xfrm>
          <a:prstGeom prst="rect">
            <a:avLst/>
          </a:prstGeom>
          <a:solidFill>
            <a:srgbClr val="666666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2514600" y="2111875"/>
            <a:ext cx="2231100" cy="328200"/>
          </a:xfrm>
          <a:prstGeom prst="rect">
            <a:avLst/>
          </a:prstGeom>
          <a:solidFill>
            <a:srgbClr val="B7B7B7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931338" y="3604969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4600233" y="1757000"/>
            <a:ext cx="256200" cy="256200"/>
          </a:xfrm>
          <a:prstGeom prst="diamond">
            <a:avLst/>
          </a:prstGeom>
          <a:solidFill>
            <a:srgbClr val="434343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3293377" y="1757000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4710643" y="2111875"/>
            <a:ext cx="3154800" cy="328200"/>
          </a:xfrm>
          <a:prstGeom prst="homePlate">
            <a:avLst>
              <a:gd name="adj" fmla="val 40067"/>
            </a:avLst>
          </a:prstGeom>
          <a:solidFill>
            <a:srgbClr val="0000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2386500" y="3604969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834000" y="3052625"/>
            <a:ext cx="45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Issue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FOA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1025250" y="3964432"/>
            <a:ext cx="1430400" cy="328200"/>
          </a:xfrm>
          <a:prstGeom prst="rect">
            <a:avLst/>
          </a:prstGeom>
          <a:solidFill>
            <a:srgbClr val="666666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2455650" y="3964432"/>
            <a:ext cx="2290200" cy="328200"/>
          </a:xfrm>
          <a:prstGeom prst="rect">
            <a:avLst/>
          </a:prstGeom>
          <a:solidFill>
            <a:srgbClr val="B7B7B7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2041797" y="3064996"/>
            <a:ext cx="94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Applications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Due</a:t>
            </a:r>
            <a:endParaRPr b="1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184800" y="2122075"/>
            <a:ext cx="65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TOPICS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455600" y="2122063"/>
            <a:ext cx="517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FOA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2789250" y="2132400"/>
            <a:ext cx="16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REVIEW &amp; SELECTION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2978286" y="1216152"/>
            <a:ext cx="945600" cy="523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cs typeface="Calibri"/>
                <a:sym typeface="Calibri"/>
              </a:rPr>
              <a:t>Impact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cs typeface="Calibri"/>
                <a:sym typeface="Calibri"/>
              </a:rPr>
              <a:t>Score</a:t>
            </a:r>
            <a:endParaRPr b="1" dirty="0">
              <a:solidFill>
                <a:srgbClr val="666666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4023908" y="1216152"/>
            <a:ext cx="12513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Notice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Of Award</a:t>
            </a:r>
            <a:endParaRPr b="1" dirty="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4909492" y="2122075"/>
            <a:ext cx="253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Phase I Budget Period—9 months</a:t>
            </a:r>
            <a:endParaRPr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1501800" y="3974632"/>
            <a:ext cx="517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FOA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2789250" y="3974632"/>
            <a:ext cx="16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REVIEW &amp; SELECTION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612121" y="854538"/>
            <a:ext cx="813300" cy="32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 dirty="0">
                <a:latin typeface="Calibri"/>
                <a:ea typeface="Calibri"/>
                <a:cs typeface="Calibri"/>
                <a:sym typeface="Calibri"/>
              </a:rPr>
              <a:t>Phase I</a:t>
            </a:r>
            <a:endParaRPr sz="21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528121" y="2815705"/>
            <a:ext cx="981300" cy="32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alibri"/>
                <a:ea typeface="Calibri"/>
                <a:cs typeface="Calibri"/>
                <a:sym typeface="Calibri"/>
              </a:rPr>
              <a:t>Phase II</a:t>
            </a:r>
            <a:endParaRPr sz="21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5" name="Google Shape;63;p13">
            <a:extLst>
              <a:ext uri="{FF2B5EF4-FFF2-40B4-BE49-F238E27FC236}">
                <a16:creationId xmlns:a16="http://schemas.microsoft.com/office/drawing/2014/main" id="{39B194AF-0F04-4CE5-A459-9CB0999CF2A5}"/>
              </a:ext>
            </a:extLst>
          </p:cNvPr>
          <p:cNvCxnSpPr/>
          <p:nvPr/>
        </p:nvCxnSpPr>
        <p:spPr>
          <a:xfrm>
            <a:off x="4922008" y="67572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78;p13">
            <a:extLst>
              <a:ext uri="{FF2B5EF4-FFF2-40B4-BE49-F238E27FC236}">
                <a16:creationId xmlns:a16="http://schemas.microsoft.com/office/drawing/2014/main" id="{988D1C14-1D55-4A31-9067-8ED0DAC76879}"/>
              </a:ext>
            </a:extLst>
          </p:cNvPr>
          <p:cNvCxnSpPr/>
          <p:nvPr/>
        </p:nvCxnSpPr>
        <p:spPr>
          <a:xfrm>
            <a:off x="4922008" y="73864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137" name="Google Shape;90;p13">
            <a:extLst>
              <a:ext uri="{FF2B5EF4-FFF2-40B4-BE49-F238E27FC236}">
                <a16:creationId xmlns:a16="http://schemas.microsoft.com/office/drawing/2014/main" id="{84CA25CE-8FD0-484C-9D3F-1946D5D0A910}"/>
              </a:ext>
            </a:extLst>
          </p:cNvPr>
          <p:cNvSpPr txBox="1"/>
          <p:nvPr/>
        </p:nvSpPr>
        <p:spPr>
          <a:xfrm>
            <a:off x="4709308" y="347520"/>
            <a:ext cx="425400" cy="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dirty="0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07;p13">
            <a:extLst>
              <a:ext uri="{FF2B5EF4-FFF2-40B4-BE49-F238E27FC236}">
                <a16:creationId xmlns:a16="http://schemas.microsoft.com/office/drawing/2014/main" id="{9B69BF16-95C2-4730-8A4A-24C61E750693}"/>
              </a:ext>
            </a:extLst>
          </p:cNvPr>
          <p:cNvSpPr/>
          <p:nvPr/>
        </p:nvSpPr>
        <p:spPr>
          <a:xfrm>
            <a:off x="4605402" y="3604969"/>
            <a:ext cx="256200" cy="256200"/>
          </a:xfrm>
          <a:prstGeom prst="diamond">
            <a:avLst/>
          </a:prstGeom>
          <a:solidFill>
            <a:srgbClr val="434343"/>
          </a:solidFill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;p13">
            <a:extLst>
              <a:ext uri="{FF2B5EF4-FFF2-40B4-BE49-F238E27FC236}">
                <a16:creationId xmlns:a16="http://schemas.microsoft.com/office/drawing/2014/main" id="{4EB2DA66-80A7-4C8E-B74C-F28421A4E4BE}"/>
              </a:ext>
            </a:extLst>
          </p:cNvPr>
          <p:cNvSpPr/>
          <p:nvPr/>
        </p:nvSpPr>
        <p:spPr>
          <a:xfrm>
            <a:off x="3298546" y="3604969"/>
            <a:ext cx="256200" cy="256200"/>
          </a:xfrm>
          <a:prstGeom prst="diamond">
            <a:avLst/>
          </a:prstGeom>
          <a:solidFill>
            <a:srgbClr val="666666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Google Shape;110;p13">
            <a:extLst>
              <a:ext uri="{FF2B5EF4-FFF2-40B4-BE49-F238E27FC236}">
                <a16:creationId xmlns:a16="http://schemas.microsoft.com/office/drawing/2014/main" id="{12D554C1-3F9B-472B-A727-4AC0A9AD2E09}"/>
              </a:ext>
            </a:extLst>
          </p:cNvPr>
          <p:cNvSpPr/>
          <p:nvPr/>
        </p:nvSpPr>
        <p:spPr>
          <a:xfrm>
            <a:off x="4715812" y="3964432"/>
            <a:ext cx="3154800" cy="328200"/>
          </a:xfrm>
          <a:prstGeom prst="homePlate">
            <a:avLst>
              <a:gd name="adj" fmla="val 40067"/>
            </a:avLst>
          </a:prstGeom>
          <a:solidFill>
            <a:srgbClr val="000000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27;p13">
            <a:extLst>
              <a:ext uri="{FF2B5EF4-FFF2-40B4-BE49-F238E27FC236}">
                <a16:creationId xmlns:a16="http://schemas.microsoft.com/office/drawing/2014/main" id="{AFD89216-BBC9-4638-900C-38D390712866}"/>
              </a:ext>
            </a:extLst>
          </p:cNvPr>
          <p:cNvSpPr txBox="1"/>
          <p:nvPr/>
        </p:nvSpPr>
        <p:spPr>
          <a:xfrm>
            <a:off x="4029077" y="3073366"/>
            <a:ext cx="12513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Notice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Of Award</a:t>
            </a:r>
            <a:endParaRPr b="1" dirty="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30;p13">
            <a:extLst>
              <a:ext uri="{FF2B5EF4-FFF2-40B4-BE49-F238E27FC236}">
                <a16:creationId xmlns:a16="http://schemas.microsoft.com/office/drawing/2014/main" id="{3F64EEC8-4049-4C6D-BE11-B1A82AF7DBC1}"/>
              </a:ext>
            </a:extLst>
          </p:cNvPr>
          <p:cNvSpPr txBox="1"/>
          <p:nvPr/>
        </p:nvSpPr>
        <p:spPr>
          <a:xfrm>
            <a:off x="4914661" y="3974632"/>
            <a:ext cx="2536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Phase I Budget Period—9 months</a:t>
            </a:r>
            <a:endParaRPr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25;p13">
            <a:extLst>
              <a:ext uri="{FF2B5EF4-FFF2-40B4-BE49-F238E27FC236}">
                <a16:creationId xmlns:a16="http://schemas.microsoft.com/office/drawing/2014/main" id="{A7E0051B-5CF0-437B-9044-C35887720C5C}"/>
              </a:ext>
            </a:extLst>
          </p:cNvPr>
          <p:cNvSpPr txBox="1"/>
          <p:nvPr/>
        </p:nvSpPr>
        <p:spPr>
          <a:xfrm>
            <a:off x="2983451" y="3073365"/>
            <a:ext cx="945600" cy="523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cs typeface="Calibri"/>
                <a:sym typeface="Calibri"/>
              </a:rPr>
              <a:t>Impact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66666"/>
                </a:solidFill>
                <a:latin typeface="Calibri"/>
                <a:cs typeface="Calibri"/>
                <a:sym typeface="Calibri"/>
              </a:rPr>
              <a:t>Score</a:t>
            </a:r>
            <a:endParaRPr b="1" dirty="0">
              <a:solidFill>
                <a:srgbClr val="666666"/>
              </a:solidFill>
              <a:latin typeface="Calibri"/>
              <a:cs typeface="Calibri"/>
              <a:sym typeface="Calibri"/>
            </a:endParaRPr>
          </a:p>
        </p:txBody>
      </p:sp>
      <p:cxnSp>
        <p:nvCxnSpPr>
          <p:cNvPr id="145" name="Google Shape;65;p13">
            <a:extLst>
              <a:ext uri="{FF2B5EF4-FFF2-40B4-BE49-F238E27FC236}">
                <a16:creationId xmlns:a16="http://schemas.microsoft.com/office/drawing/2014/main" id="{0511772F-5DE4-4D51-82F3-5AFB20EFBBB2}"/>
              </a:ext>
            </a:extLst>
          </p:cNvPr>
          <p:cNvCxnSpPr/>
          <p:nvPr/>
        </p:nvCxnSpPr>
        <p:spPr>
          <a:xfrm>
            <a:off x="8118527" y="675720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80;p13">
            <a:extLst>
              <a:ext uri="{FF2B5EF4-FFF2-40B4-BE49-F238E27FC236}">
                <a16:creationId xmlns:a16="http://schemas.microsoft.com/office/drawing/2014/main" id="{00407801-74C3-4279-AEDA-C33FD2333E10}"/>
              </a:ext>
            </a:extLst>
          </p:cNvPr>
          <p:cNvCxnSpPr/>
          <p:nvPr/>
        </p:nvCxnSpPr>
        <p:spPr>
          <a:xfrm>
            <a:off x="8118527" y="738645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148" name="Google Shape;65;p13">
            <a:extLst>
              <a:ext uri="{FF2B5EF4-FFF2-40B4-BE49-F238E27FC236}">
                <a16:creationId xmlns:a16="http://schemas.microsoft.com/office/drawing/2014/main" id="{B243F967-2685-448D-B433-FBF614705452}"/>
              </a:ext>
            </a:extLst>
          </p:cNvPr>
          <p:cNvCxnSpPr/>
          <p:nvPr/>
        </p:nvCxnSpPr>
        <p:spPr>
          <a:xfrm>
            <a:off x="126525" y="673139"/>
            <a:ext cx="0" cy="123000"/>
          </a:xfrm>
          <a:prstGeom prst="straightConnector1">
            <a:avLst/>
          </a:prstGeom>
          <a:noFill/>
          <a:ln w="9525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Google Shape;80;p13">
            <a:extLst>
              <a:ext uri="{FF2B5EF4-FFF2-40B4-BE49-F238E27FC236}">
                <a16:creationId xmlns:a16="http://schemas.microsoft.com/office/drawing/2014/main" id="{12B4B339-F77B-47DA-BE71-9F326EACDBBE}"/>
              </a:ext>
            </a:extLst>
          </p:cNvPr>
          <p:cNvCxnSpPr/>
          <p:nvPr/>
        </p:nvCxnSpPr>
        <p:spPr>
          <a:xfrm>
            <a:off x="126525" y="736064"/>
            <a:ext cx="0" cy="40476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lg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</Words>
  <Application>Microsoft Office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tetlow</dc:creator>
  <cp:lastModifiedBy>Tetlow, Samuel</cp:lastModifiedBy>
  <cp:revision>2</cp:revision>
  <dcterms:modified xsi:type="dcterms:W3CDTF">2021-12-10T02:11:28Z</dcterms:modified>
</cp:coreProperties>
</file>